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63" r:id="rId6"/>
    <p:sldId id="261" r:id="rId7"/>
    <p:sldId id="259" r:id="rId8"/>
    <p:sldId id="264" r:id="rId9"/>
    <p:sldId id="260" r:id="rId10"/>
    <p:sldId id="262" r:id="rId11"/>
  </p:sldIdLst>
  <p:sldSz cx="12192000" cy="6858000"/>
  <p:notesSz cx="6858000" cy="9144000"/>
  <p:embeddedFontLst>
    <p:embeddedFont>
      <p:font typeface="王漢宗特明體繁" panose="02020300000000000000" pitchFamily="18" charset="-120"/>
      <p:regular r:id="rId14"/>
    </p:embeddedFont>
    <p:embeddedFont>
      <p:font typeface="Adobe 繁黑體 Std B" panose="020B0700000000000000" pitchFamily="34" charset="-120"/>
      <p:bold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標楷體" panose="03000509000000000000" pitchFamily="65" charset="-12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dobe Gothic Std B" panose="020B0800000000000000" pitchFamily="34" charset="-128"/>
      <p:bold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09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5F93A-29DF-4EC8-ABB1-F16EAD93C320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34DB6-70ED-4B33-BD30-012E0B00DA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2388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B626-E300-42AE-B7BC-FF17E48C22A3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700CA-0A4C-4ACA-B192-15E6400AE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067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700CA-0A4C-4ACA-B192-15E6400AEC5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72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C065-E125-4248-A3C8-72682117EDD2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8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9A8A-7F45-4034-B87D-3C626FD21801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97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EAE44-FD99-4F25-9C0C-34010FE7221C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1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216D-70A2-4461-B7A3-BE3D7B14139E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8BBA2-EA8C-441E-B4B4-19F8F1EDA921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44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2A898-CDB5-4756-B7ED-DB7A40899D09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43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C6F4-A43E-4A04-B18D-21A2678A7078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53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5F1E-2F0E-4086-89AE-2BDCCDC03B5F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24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32D9-C213-4109-AEF8-4553702347FC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7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0131-33F1-4E62-9881-36542D4D5E95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710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7DDB-82CE-4484-9BBE-02AF3B01ABAB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05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C7404-3A5A-4053-B4B5-ECEC9A132396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990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5568-21ED-4429-BD84-D7A3C80B1EB4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940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CC82-99CD-45D6-A8D6-4B9F136F6FB2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99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D480-1BDF-4FF8-9F0E-51AB6525F61F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39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53D8-AF86-4EC6-BD8D-BA04AE1610B1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6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249C-B666-4E27-AC86-964E59454592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8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2516-8AD2-4AFF-892A-7A4AF026A826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01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1CB05-D750-4413-85CE-367BD866E6D6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8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82DE-E99B-4EBF-9678-713BA9D90CEC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99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DAFC3A-3148-4D12-B5E9-F2FC14539D6E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02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16A5-FD0C-4256-9610-85E4FACCE623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16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D60D81-E6F9-4DF5-BD65-B301C1018402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7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A72E5-BFAE-423C-81CE-8C1013F0A346}" type="datetime1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F614E-3C56-475E-B5F9-176CB5138C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9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40385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表情</a:t>
            </a:r>
            <a:r>
              <a:rPr lang="zh-TW" altLang="en-US" sz="6600" b="1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辨識遊戲</a:t>
            </a:r>
            <a:endParaRPr lang="zh-TW" altLang="en-US" sz="66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657600" y="3558083"/>
            <a:ext cx="5486400" cy="467687"/>
          </a:xfrm>
        </p:spPr>
        <p:txBody>
          <a:bodyPr>
            <a:noAutofit/>
          </a:bodyPr>
          <a:lstStyle/>
          <a:p>
            <a:r>
              <a:rPr lang="zh-TW" altLang="en-US" sz="32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指導教授</a:t>
            </a:r>
            <a:r>
              <a:rPr lang="zh-TW" altLang="en-US" sz="36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：</a:t>
            </a:r>
            <a:r>
              <a:rPr lang="zh-TW" altLang="en-US" sz="32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黃文楨教授</a:t>
            </a:r>
            <a:endParaRPr lang="zh-TW" altLang="en-US" sz="32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24000" y="451801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0524074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高郁雯</a:t>
            </a:r>
          </a:p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0524080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梁峻瑋</a:t>
            </a:r>
          </a:p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0524098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林薇婷</a:t>
            </a:r>
          </a:p>
          <a:p>
            <a:r>
              <a:rPr lang="en-US" altLang="zh-TW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0524102 </a:t>
            </a:r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林姿妏</a:t>
            </a:r>
          </a:p>
          <a:p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3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8592" r="8361"/>
          <a:stretch/>
        </p:blipFill>
        <p:spPr>
          <a:xfrm>
            <a:off x="1012065" y="2408307"/>
            <a:ext cx="4345547" cy="29419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40" y="2394860"/>
            <a:ext cx="4480674" cy="29572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專題內容－動機</a:t>
            </a:r>
            <a:endParaRPr lang="zh-TW" altLang="en-US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16043"/>
            <a:ext cx="10515600" cy="5434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我們</a:t>
            </a:r>
            <a:r>
              <a:rPr lang="zh-TW" altLang="en-US" sz="24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這組覺得辨識系統具有未來的發展性</a:t>
            </a:r>
            <a:r>
              <a:rPr lang="zh-TW" altLang="en-US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，已</a:t>
            </a:r>
            <a:r>
              <a:rPr lang="zh-TW" altLang="en-US" sz="24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經</a:t>
            </a:r>
            <a:r>
              <a:rPr lang="zh-TW" altLang="en-US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廣泛</a:t>
            </a:r>
            <a:r>
              <a:rPr lang="zh-TW" altLang="en-US" sz="24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應用在任何事物</a:t>
            </a:r>
            <a:r>
              <a:rPr lang="zh-TW" altLang="en-US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上。</a:t>
            </a:r>
            <a:endParaRPr lang="zh-TW" altLang="en-US" sz="24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5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EX:</a:t>
            </a:r>
            <a:r>
              <a:rPr lang="zh-TW" altLang="en-US" sz="2400" dirty="0">
                <a:solidFill>
                  <a:srgbClr val="00B05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無人商店、無人汽車</a:t>
            </a:r>
            <a:r>
              <a:rPr lang="en-US" altLang="zh-TW" sz="2400" dirty="0">
                <a:solidFill>
                  <a:srgbClr val="00B05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....</a:t>
            </a:r>
            <a:r>
              <a:rPr lang="zh-TW" altLang="en-US" sz="2400" dirty="0" smtClean="0">
                <a:solidFill>
                  <a:srgbClr val="00B05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等應用人臉辨識技術。</a:t>
            </a:r>
            <a:endParaRPr lang="en-US" altLang="zh-TW" sz="2400" dirty="0" smtClean="0">
              <a:solidFill>
                <a:srgbClr val="00B050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lang="en-US" altLang="zh-TW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zh-TW" altLang="en-US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有別單純的人臉辨識應用，我們想更進一步細分出</a:t>
            </a:r>
            <a: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”</a:t>
            </a:r>
            <a:r>
              <a:rPr lang="zh-TW" altLang="en-US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情緒</a:t>
            </a:r>
            <a: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”</a:t>
            </a:r>
            <a:r>
              <a:rPr lang="zh-TW" altLang="en-US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辨識來進行小遊戲的開發。</a:t>
            </a:r>
            <a: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lang="en-US" altLang="zh-TW" sz="1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endParaRPr lang="en-US" altLang="zh-TW" sz="2400" dirty="0" smtClean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  <a:p>
            <a:pPr marL="0" indent="0">
              <a:buNone/>
            </a:pPr>
            <a:endParaRPr lang="zh-TW" altLang="en-US" sz="24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234687" y="5743042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7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專題內容－需求</a:t>
            </a:r>
            <a:endParaRPr lang="zh-TW" altLang="en-US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556571"/>
              </p:ext>
            </p:extLst>
          </p:nvPr>
        </p:nvGraphicFramePr>
        <p:xfrm>
          <a:off x="2121581" y="3636495"/>
          <a:ext cx="8553450" cy="2629834"/>
        </p:xfrm>
        <a:graphic>
          <a:graphicData uri="http://schemas.openxmlformats.org/drawingml/2006/table">
            <a:tbl>
              <a:tblPr/>
              <a:tblGrid>
                <a:gridCol w="3035113"/>
                <a:gridCol w="5518337"/>
              </a:tblGrid>
              <a:tr h="6270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利害關係人</a:t>
                      </a: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目標</a:t>
                      </a: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1369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使用者</a:t>
                      </a: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透過遊戲享受悠閒的時間</a:t>
                      </a:r>
                      <a:endParaRPr lang="en-US" altLang="zh-TW" sz="20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有效率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的辨識出使用者即時回饋的</a:t>
                      </a:r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表情</a:t>
                      </a:r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/>
                      </a:r>
                      <a:br>
                        <a:rPr lang="en-US" altLang="zh-TW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並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迅速評估是否有到過關</a:t>
                      </a:r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標準</a:t>
                      </a:r>
                      <a:endParaRPr lang="en-US" altLang="zh-TW" sz="20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659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系統管理者</a:t>
                      </a:r>
                      <a:endParaRPr lang="zh-TW" altLang="en-US" sz="32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正確及時的紀錄使用者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表情</a:t>
                      </a:r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數據</a:t>
                      </a:r>
                      <a:endParaRPr lang="en-US" altLang="zh-TW" sz="2000" dirty="0" smtClean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利建立資料庫並應用於其他領域</a:t>
                      </a: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227660" y="1325563"/>
            <a:ext cx="1034129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順應現代人喜歡玩手機遊戲，開發以人們做出符合系統提示的表情闖關遊戲</a:t>
            </a:r>
            <a:endParaRPr kumimoji="0" 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透過做出各種表情 </a:t>
            </a: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EX: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笑臉、哭臉、生氣臉、驚訝臉</a:t>
            </a: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...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等</a:t>
            </a:r>
            <a:endParaRPr kumimoji="0" 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能使心情愉悅，同時讓臉部肌肉放鬆。</a:t>
            </a:r>
            <a:endParaRPr kumimoji="0" lang="zh-TW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1227660" y="5022761"/>
            <a:ext cx="717050" cy="128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81220" y="3719840"/>
            <a:ext cx="1046440" cy="26058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        目標表</a:t>
            </a:r>
            <a:endParaRPr lang="en-US" altLang="zh-TW" sz="2800" dirty="0" smtClean="0">
              <a:solidFill>
                <a:srgbClr val="FF0000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利害關係</a:t>
            </a:r>
            <a:r>
              <a:rPr lang="zh-TW" altLang="en-US" sz="2800" dirty="0" smtClean="0">
                <a:solidFill>
                  <a:srgbClr val="FF0000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人</a:t>
            </a:r>
            <a:endParaRPr lang="en-US" altLang="zh-TW" sz="2800" dirty="0">
              <a:solidFill>
                <a:srgbClr val="FF0000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234687" y="5743042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76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專題內容－事件表</a:t>
            </a:r>
            <a:endParaRPr lang="zh-TW" altLang="en-US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613371"/>
              </p:ext>
            </p:extLst>
          </p:nvPr>
        </p:nvGraphicFramePr>
        <p:xfrm>
          <a:off x="1819275" y="1756176"/>
          <a:ext cx="8553450" cy="3848640"/>
        </p:xfrm>
        <a:graphic>
          <a:graphicData uri="http://schemas.openxmlformats.org/drawingml/2006/table">
            <a:tbl>
              <a:tblPr/>
              <a:tblGrid>
                <a:gridCol w="3035113"/>
                <a:gridCol w="5518337"/>
              </a:tblGrid>
              <a:tr h="6414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事件名稱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使用案例名稱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6414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建立使用者暱稱資料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填入基本資料作業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414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建立分數機制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分數數據庫作業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414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建立音樂機制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音樂數據庫作業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414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建立表情機制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表情數據庫作業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414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建立一般設定機制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ysClr val="windowText" lastClr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一般設定作業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23825" marR="123825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1234687" y="5743042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98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371906"/>
            <a:ext cx="8638786" cy="6170562"/>
          </a:xfrm>
        </p:spPr>
      </p:pic>
      <p:sp>
        <p:nvSpPr>
          <p:cNvPr id="4" name="文字方塊 3"/>
          <p:cNvSpPr txBox="1"/>
          <p:nvPr/>
        </p:nvSpPr>
        <p:spPr>
          <a:xfrm>
            <a:off x="11234687" y="5743042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3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"/>
          <a:stretch/>
        </p:blipFill>
        <p:spPr>
          <a:xfrm>
            <a:off x="3350077" y="0"/>
            <a:ext cx="5491845" cy="6858000"/>
          </a:xfrm>
        </p:spPr>
      </p:pic>
      <p:sp>
        <p:nvSpPr>
          <p:cNvPr id="3" name="文字方塊 2"/>
          <p:cNvSpPr txBox="1"/>
          <p:nvPr/>
        </p:nvSpPr>
        <p:spPr>
          <a:xfrm>
            <a:off x="11234687" y="5743042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6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1234687" y="6096985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</a:t>
            </a:r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767" t="23076" r="31192" b="9143"/>
          <a:stretch/>
        </p:blipFill>
        <p:spPr>
          <a:xfrm>
            <a:off x="22726" y="1560401"/>
            <a:ext cx="5718967" cy="45365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1267" t="23674" r="34900" b="9867"/>
          <a:stretch/>
        </p:blipFill>
        <p:spPr>
          <a:xfrm>
            <a:off x="6017150" y="1210667"/>
            <a:ext cx="5492993" cy="488631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8306446" y="1816100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46146" y="2090281"/>
            <a:ext cx="202554" cy="132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837551" y="2090280"/>
            <a:ext cx="202554" cy="132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517110" y="2102980"/>
            <a:ext cx="131590" cy="6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910810" y="2102980"/>
            <a:ext cx="131590" cy="66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8389319" y="2252769"/>
            <a:ext cx="748654" cy="190500"/>
            <a:chOff x="6325246" y="312281"/>
            <a:chExt cx="1504218" cy="381000"/>
          </a:xfrm>
        </p:grpSpPr>
        <p:sp>
          <p:nvSpPr>
            <p:cNvPr id="14" name="手繪多邊形 13"/>
            <p:cNvSpPr/>
            <p:nvPr/>
          </p:nvSpPr>
          <p:spPr>
            <a:xfrm>
              <a:off x="7077355" y="312281"/>
              <a:ext cx="752109" cy="381000"/>
            </a:xfrm>
            <a:custGeom>
              <a:avLst/>
              <a:gdLst>
                <a:gd name="connsiteX0" fmla="*/ 2809 w 752109"/>
                <a:gd name="connsiteY0" fmla="*/ 165100 h 381000"/>
                <a:gd name="connsiteX1" fmla="*/ 15509 w 752109"/>
                <a:gd name="connsiteY1" fmla="*/ 76200 h 381000"/>
                <a:gd name="connsiteX2" fmla="*/ 117109 w 752109"/>
                <a:gd name="connsiteY2" fmla="*/ 12700 h 381000"/>
                <a:gd name="connsiteX3" fmla="*/ 167909 w 752109"/>
                <a:gd name="connsiteY3" fmla="*/ 0 h 381000"/>
                <a:gd name="connsiteX4" fmla="*/ 371109 w 752109"/>
                <a:gd name="connsiteY4" fmla="*/ 12700 h 381000"/>
                <a:gd name="connsiteX5" fmla="*/ 409209 w 752109"/>
                <a:gd name="connsiteY5" fmla="*/ 25400 h 381000"/>
                <a:gd name="connsiteX6" fmla="*/ 498109 w 752109"/>
                <a:gd name="connsiteY6" fmla="*/ 139700 h 381000"/>
                <a:gd name="connsiteX7" fmla="*/ 510809 w 752109"/>
                <a:gd name="connsiteY7" fmla="*/ 177800 h 381000"/>
                <a:gd name="connsiteX8" fmla="*/ 536209 w 752109"/>
                <a:gd name="connsiteY8" fmla="*/ 215900 h 381000"/>
                <a:gd name="connsiteX9" fmla="*/ 574309 w 752109"/>
                <a:gd name="connsiteY9" fmla="*/ 292100 h 381000"/>
                <a:gd name="connsiteX10" fmla="*/ 688609 w 752109"/>
                <a:gd name="connsiteY10" fmla="*/ 355600 h 381000"/>
                <a:gd name="connsiteX11" fmla="*/ 752109 w 752109"/>
                <a:gd name="connsiteY11" fmla="*/ 368300 h 381000"/>
                <a:gd name="connsiteX12" fmla="*/ 612409 w 752109"/>
                <a:gd name="connsiteY12" fmla="*/ 381000 h 381000"/>
                <a:gd name="connsiteX13" fmla="*/ 231409 w 752109"/>
                <a:gd name="connsiteY13" fmla="*/ 355600 h 381000"/>
                <a:gd name="connsiteX14" fmla="*/ 117109 w 752109"/>
                <a:gd name="connsiteY14" fmla="*/ 292100 h 381000"/>
                <a:gd name="connsiteX15" fmla="*/ 79009 w 752109"/>
                <a:gd name="connsiteY15" fmla="*/ 266700 h 381000"/>
                <a:gd name="connsiteX16" fmla="*/ 66309 w 752109"/>
                <a:gd name="connsiteY16" fmla="*/ 228600 h 381000"/>
                <a:gd name="connsiteX17" fmla="*/ 2809 w 752109"/>
                <a:gd name="connsiteY17" fmla="*/ 1651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109" h="381000">
                  <a:moveTo>
                    <a:pt x="2809" y="165100"/>
                  </a:moveTo>
                  <a:cubicBezTo>
                    <a:pt x="-5658" y="139700"/>
                    <a:pt x="6907" y="104872"/>
                    <a:pt x="15509" y="76200"/>
                  </a:cubicBezTo>
                  <a:cubicBezTo>
                    <a:pt x="30430" y="26463"/>
                    <a:pt x="70861" y="24262"/>
                    <a:pt x="117109" y="12700"/>
                  </a:cubicBezTo>
                  <a:lnTo>
                    <a:pt x="167909" y="0"/>
                  </a:lnTo>
                  <a:cubicBezTo>
                    <a:pt x="235642" y="4233"/>
                    <a:pt x="303616" y="5596"/>
                    <a:pt x="371109" y="12700"/>
                  </a:cubicBezTo>
                  <a:cubicBezTo>
                    <a:pt x="384422" y="14101"/>
                    <a:pt x="398070" y="17974"/>
                    <a:pt x="409209" y="25400"/>
                  </a:cubicBezTo>
                  <a:cubicBezTo>
                    <a:pt x="437386" y="44185"/>
                    <a:pt x="490900" y="118074"/>
                    <a:pt x="498109" y="139700"/>
                  </a:cubicBezTo>
                  <a:cubicBezTo>
                    <a:pt x="502342" y="152400"/>
                    <a:pt x="504822" y="165826"/>
                    <a:pt x="510809" y="177800"/>
                  </a:cubicBezTo>
                  <a:cubicBezTo>
                    <a:pt x="517635" y="191452"/>
                    <a:pt x="529383" y="202248"/>
                    <a:pt x="536209" y="215900"/>
                  </a:cubicBezTo>
                  <a:cubicBezTo>
                    <a:pt x="553321" y="250123"/>
                    <a:pt x="541957" y="263792"/>
                    <a:pt x="574309" y="292100"/>
                  </a:cubicBezTo>
                  <a:cubicBezTo>
                    <a:pt x="612145" y="325207"/>
                    <a:pt x="643257" y="344262"/>
                    <a:pt x="688609" y="355600"/>
                  </a:cubicBezTo>
                  <a:cubicBezTo>
                    <a:pt x="709550" y="360835"/>
                    <a:pt x="730942" y="364067"/>
                    <a:pt x="752109" y="368300"/>
                  </a:cubicBezTo>
                  <a:cubicBezTo>
                    <a:pt x="705542" y="372533"/>
                    <a:pt x="659168" y="381000"/>
                    <a:pt x="612409" y="381000"/>
                  </a:cubicBezTo>
                  <a:cubicBezTo>
                    <a:pt x="438128" y="381000"/>
                    <a:pt x="377866" y="371873"/>
                    <a:pt x="231409" y="355600"/>
                  </a:cubicBezTo>
                  <a:cubicBezTo>
                    <a:pt x="164349" y="333247"/>
                    <a:pt x="204448" y="350326"/>
                    <a:pt x="117109" y="292100"/>
                  </a:cubicBezTo>
                  <a:lnTo>
                    <a:pt x="79009" y="266700"/>
                  </a:lnTo>
                  <a:cubicBezTo>
                    <a:pt x="74776" y="254000"/>
                    <a:pt x="72296" y="240574"/>
                    <a:pt x="66309" y="228600"/>
                  </a:cubicBezTo>
                  <a:cubicBezTo>
                    <a:pt x="51949" y="199879"/>
                    <a:pt x="11276" y="190500"/>
                    <a:pt x="2809" y="1651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 14"/>
            <p:cNvSpPr/>
            <p:nvPr/>
          </p:nvSpPr>
          <p:spPr>
            <a:xfrm flipH="1">
              <a:off x="6325246" y="312281"/>
              <a:ext cx="752109" cy="381000"/>
            </a:xfrm>
            <a:custGeom>
              <a:avLst/>
              <a:gdLst>
                <a:gd name="connsiteX0" fmla="*/ 2809 w 752109"/>
                <a:gd name="connsiteY0" fmla="*/ 165100 h 381000"/>
                <a:gd name="connsiteX1" fmla="*/ 15509 w 752109"/>
                <a:gd name="connsiteY1" fmla="*/ 76200 h 381000"/>
                <a:gd name="connsiteX2" fmla="*/ 117109 w 752109"/>
                <a:gd name="connsiteY2" fmla="*/ 12700 h 381000"/>
                <a:gd name="connsiteX3" fmla="*/ 167909 w 752109"/>
                <a:gd name="connsiteY3" fmla="*/ 0 h 381000"/>
                <a:gd name="connsiteX4" fmla="*/ 371109 w 752109"/>
                <a:gd name="connsiteY4" fmla="*/ 12700 h 381000"/>
                <a:gd name="connsiteX5" fmla="*/ 409209 w 752109"/>
                <a:gd name="connsiteY5" fmla="*/ 25400 h 381000"/>
                <a:gd name="connsiteX6" fmla="*/ 498109 w 752109"/>
                <a:gd name="connsiteY6" fmla="*/ 139700 h 381000"/>
                <a:gd name="connsiteX7" fmla="*/ 510809 w 752109"/>
                <a:gd name="connsiteY7" fmla="*/ 177800 h 381000"/>
                <a:gd name="connsiteX8" fmla="*/ 536209 w 752109"/>
                <a:gd name="connsiteY8" fmla="*/ 215900 h 381000"/>
                <a:gd name="connsiteX9" fmla="*/ 574309 w 752109"/>
                <a:gd name="connsiteY9" fmla="*/ 292100 h 381000"/>
                <a:gd name="connsiteX10" fmla="*/ 688609 w 752109"/>
                <a:gd name="connsiteY10" fmla="*/ 355600 h 381000"/>
                <a:gd name="connsiteX11" fmla="*/ 752109 w 752109"/>
                <a:gd name="connsiteY11" fmla="*/ 368300 h 381000"/>
                <a:gd name="connsiteX12" fmla="*/ 612409 w 752109"/>
                <a:gd name="connsiteY12" fmla="*/ 381000 h 381000"/>
                <a:gd name="connsiteX13" fmla="*/ 231409 w 752109"/>
                <a:gd name="connsiteY13" fmla="*/ 355600 h 381000"/>
                <a:gd name="connsiteX14" fmla="*/ 117109 w 752109"/>
                <a:gd name="connsiteY14" fmla="*/ 292100 h 381000"/>
                <a:gd name="connsiteX15" fmla="*/ 79009 w 752109"/>
                <a:gd name="connsiteY15" fmla="*/ 266700 h 381000"/>
                <a:gd name="connsiteX16" fmla="*/ 66309 w 752109"/>
                <a:gd name="connsiteY16" fmla="*/ 228600 h 381000"/>
                <a:gd name="connsiteX17" fmla="*/ 2809 w 752109"/>
                <a:gd name="connsiteY17" fmla="*/ 1651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109" h="381000">
                  <a:moveTo>
                    <a:pt x="2809" y="165100"/>
                  </a:moveTo>
                  <a:cubicBezTo>
                    <a:pt x="-5658" y="139700"/>
                    <a:pt x="6907" y="104872"/>
                    <a:pt x="15509" y="76200"/>
                  </a:cubicBezTo>
                  <a:cubicBezTo>
                    <a:pt x="30430" y="26463"/>
                    <a:pt x="70861" y="24262"/>
                    <a:pt x="117109" y="12700"/>
                  </a:cubicBezTo>
                  <a:lnTo>
                    <a:pt x="167909" y="0"/>
                  </a:lnTo>
                  <a:cubicBezTo>
                    <a:pt x="235642" y="4233"/>
                    <a:pt x="303616" y="5596"/>
                    <a:pt x="371109" y="12700"/>
                  </a:cubicBezTo>
                  <a:cubicBezTo>
                    <a:pt x="384422" y="14101"/>
                    <a:pt x="398070" y="17974"/>
                    <a:pt x="409209" y="25400"/>
                  </a:cubicBezTo>
                  <a:cubicBezTo>
                    <a:pt x="437386" y="44185"/>
                    <a:pt x="490900" y="118074"/>
                    <a:pt x="498109" y="139700"/>
                  </a:cubicBezTo>
                  <a:cubicBezTo>
                    <a:pt x="502342" y="152400"/>
                    <a:pt x="504822" y="165826"/>
                    <a:pt x="510809" y="177800"/>
                  </a:cubicBezTo>
                  <a:cubicBezTo>
                    <a:pt x="517635" y="191452"/>
                    <a:pt x="529383" y="202248"/>
                    <a:pt x="536209" y="215900"/>
                  </a:cubicBezTo>
                  <a:cubicBezTo>
                    <a:pt x="553321" y="250123"/>
                    <a:pt x="541957" y="263792"/>
                    <a:pt x="574309" y="292100"/>
                  </a:cubicBezTo>
                  <a:cubicBezTo>
                    <a:pt x="612145" y="325207"/>
                    <a:pt x="643257" y="344262"/>
                    <a:pt x="688609" y="355600"/>
                  </a:cubicBezTo>
                  <a:cubicBezTo>
                    <a:pt x="709550" y="360835"/>
                    <a:pt x="730942" y="364067"/>
                    <a:pt x="752109" y="368300"/>
                  </a:cubicBezTo>
                  <a:cubicBezTo>
                    <a:pt x="705542" y="372533"/>
                    <a:pt x="659168" y="381000"/>
                    <a:pt x="612409" y="381000"/>
                  </a:cubicBezTo>
                  <a:cubicBezTo>
                    <a:pt x="438128" y="381000"/>
                    <a:pt x="377866" y="371873"/>
                    <a:pt x="231409" y="355600"/>
                  </a:cubicBezTo>
                  <a:cubicBezTo>
                    <a:pt x="164349" y="333247"/>
                    <a:pt x="204448" y="350326"/>
                    <a:pt x="117109" y="292100"/>
                  </a:cubicBezTo>
                  <a:lnTo>
                    <a:pt x="79009" y="266700"/>
                  </a:lnTo>
                  <a:cubicBezTo>
                    <a:pt x="74776" y="254000"/>
                    <a:pt x="72296" y="240574"/>
                    <a:pt x="66309" y="228600"/>
                  </a:cubicBezTo>
                  <a:cubicBezTo>
                    <a:pt x="51949" y="199879"/>
                    <a:pt x="11276" y="190500"/>
                    <a:pt x="2809" y="1651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手繪多邊形 16"/>
          <p:cNvSpPr/>
          <p:nvPr/>
        </p:nvSpPr>
        <p:spPr>
          <a:xfrm>
            <a:off x="8712200" y="2501900"/>
            <a:ext cx="114300" cy="12700"/>
          </a:xfrm>
          <a:custGeom>
            <a:avLst/>
            <a:gdLst>
              <a:gd name="connsiteX0" fmla="*/ 0 w 114300"/>
              <a:gd name="connsiteY0" fmla="*/ 12700 h 12700"/>
              <a:gd name="connsiteX1" fmla="*/ 114300 w 1143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12700">
                <a:moveTo>
                  <a:pt x="0" y="12700"/>
                </a:moveTo>
                <a:lnTo>
                  <a:pt x="1143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8716488" y="2499756"/>
            <a:ext cx="112899" cy="83127"/>
          </a:xfrm>
          <a:custGeom>
            <a:avLst/>
            <a:gdLst>
              <a:gd name="connsiteX0" fmla="*/ 0 w 112899"/>
              <a:gd name="connsiteY0" fmla="*/ 17813 h 83127"/>
              <a:gd name="connsiteX1" fmla="*/ 29689 w 112899"/>
              <a:gd name="connsiteY1" fmla="*/ 41563 h 83127"/>
              <a:gd name="connsiteX2" fmla="*/ 35626 w 112899"/>
              <a:gd name="connsiteY2" fmla="*/ 59376 h 83127"/>
              <a:gd name="connsiteX3" fmla="*/ 65315 w 112899"/>
              <a:gd name="connsiteY3" fmla="*/ 83127 h 83127"/>
              <a:gd name="connsiteX4" fmla="*/ 83128 w 112899"/>
              <a:gd name="connsiteY4" fmla="*/ 65314 h 83127"/>
              <a:gd name="connsiteX5" fmla="*/ 100941 w 112899"/>
              <a:gd name="connsiteY5" fmla="*/ 53439 h 83127"/>
              <a:gd name="connsiteX6" fmla="*/ 106878 w 112899"/>
              <a:gd name="connsiteY6" fmla="*/ 29688 h 83127"/>
              <a:gd name="connsiteX7" fmla="*/ 112816 w 112899"/>
              <a:gd name="connsiteY7" fmla="*/ 0 h 8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899" h="83127">
                <a:moveTo>
                  <a:pt x="0" y="17813"/>
                </a:moveTo>
                <a:cubicBezTo>
                  <a:pt x="9896" y="25730"/>
                  <a:pt x="21441" y="31941"/>
                  <a:pt x="29689" y="41563"/>
                </a:cubicBezTo>
                <a:cubicBezTo>
                  <a:pt x="33762" y="46315"/>
                  <a:pt x="32406" y="54009"/>
                  <a:pt x="35626" y="59376"/>
                </a:cubicBezTo>
                <a:cubicBezTo>
                  <a:pt x="41267" y="68777"/>
                  <a:pt x="57224" y="77733"/>
                  <a:pt x="65315" y="83127"/>
                </a:cubicBezTo>
                <a:cubicBezTo>
                  <a:pt x="71253" y="77189"/>
                  <a:pt x="76677" y="70690"/>
                  <a:pt x="83128" y="65314"/>
                </a:cubicBezTo>
                <a:cubicBezTo>
                  <a:pt x="88610" y="60746"/>
                  <a:pt x="96983" y="59377"/>
                  <a:pt x="100941" y="53439"/>
                </a:cubicBezTo>
                <a:cubicBezTo>
                  <a:pt x="105468" y="46649"/>
                  <a:pt x="104636" y="37535"/>
                  <a:pt x="106878" y="29688"/>
                </a:cubicBezTo>
                <a:cubicBezTo>
                  <a:pt x="114068" y="4523"/>
                  <a:pt x="112816" y="20409"/>
                  <a:pt x="11281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 rot="670834">
            <a:off x="8340729" y="1758267"/>
            <a:ext cx="380724" cy="414543"/>
          </a:xfrm>
          <a:custGeom>
            <a:avLst/>
            <a:gdLst>
              <a:gd name="connsiteX0" fmla="*/ 0 w 401934"/>
              <a:gd name="connsiteY0" fmla="*/ 261257 h 261257"/>
              <a:gd name="connsiteX1" fmla="*/ 120580 w 401934"/>
              <a:gd name="connsiteY1" fmla="*/ 251208 h 261257"/>
              <a:gd name="connsiteX2" fmla="*/ 180870 w 401934"/>
              <a:gd name="connsiteY2" fmla="*/ 231112 h 261257"/>
              <a:gd name="connsiteX3" fmla="*/ 211015 w 401934"/>
              <a:gd name="connsiteY3" fmla="*/ 221063 h 261257"/>
              <a:gd name="connsiteX4" fmla="*/ 271305 w 401934"/>
              <a:gd name="connsiteY4" fmla="*/ 190918 h 261257"/>
              <a:gd name="connsiteX5" fmla="*/ 321547 w 401934"/>
              <a:gd name="connsiteY5" fmla="*/ 130628 h 261257"/>
              <a:gd name="connsiteX6" fmla="*/ 351692 w 401934"/>
              <a:gd name="connsiteY6" fmla="*/ 100483 h 261257"/>
              <a:gd name="connsiteX7" fmla="*/ 381837 w 401934"/>
              <a:gd name="connsiteY7" fmla="*/ 40193 h 261257"/>
              <a:gd name="connsiteX8" fmla="*/ 401934 w 401934"/>
              <a:gd name="connsiteY8" fmla="*/ 0 h 261257"/>
              <a:gd name="connsiteX0" fmla="*/ 0 w 320156"/>
              <a:gd name="connsiteY0" fmla="*/ 189411 h 252634"/>
              <a:gd name="connsiteX1" fmla="*/ 38802 w 320156"/>
              <a:gd name="connsiteY1" fmla="*/ 251208 h 252634"/>
              <a:gd name="connsiteX2" fmla="*/ 99092 w 320156"/>
              <a:gd name="connsiteY2" fmla="*/ 231112 h 252634"/>
              <a:gd name="connsiteX3" fmla="*/ 129237 w 320156"/>
              <a:gd name="connsiteY3" fmla="*/ 221063 h 252634"/>
              <a:gd name="connsiteX4" fmla="*/ 189527 w 320156"/>
              <a:gd name="connsiteY4" fmla="*/ 190918 h 252634"/>
              <a:gd name="connsiteX5" fmla="*/ 239769 w 320156"/>
              <a:gd name="connsiteY5" fmla="*/ 130628 h 252634"/>
              <a:gd name="connsiteX6" fmla="*/ 269914 w 320156"/>
              <a:gd name="connsiteY6" fmla="*/ 100483 h 252634"/>
              <a:gd name="connsiteX7" fmla="*/ 300059 w 320156"/>
              <a:gd name="connsiteY7" fmla="*/ 40193 h 252634"/>
              <a:gd name="connsiteX8" fmla="*/ 320156 w 320156"/>
              <a:gd name="connsiteY8" fmla="*/ 0 h 252634"/>
              <a:gd name="connsiteX0" fmla="*/ 0 w 301405"/>
              <a:gd name="connsiteY0" fmla="*/ 149910 h 213133"/>
              <a:gd name="connsiteX1" fmla="*/ 38802 w 301405"/>
              <a:gd name="connsiteY1" fmla="*/ 211707 h 213133"/>
              <a:gd name="connsiteX2" fmla="*/ 99092 w 301405"/>
              <a:gd name="connsiteY2" fmla="*/ 191611 h 213133"/>
              <a:gd name="connsiteX3" fmla="*/ 129237 w 301405"/>
              <a:gd name="connsiteY3" fmla="*/ 181562 h 213133"/>
              <a:gd name="connsiteX4" fmla="*/ 189527 w 301405"/>
              <a:gd name="connsiteY4" fmla="*/ 151417 h 213133"/>
              <a:gd name="connsiteX5" fmla="*/ 239769 w 301405"/>
              <a:gd name="connsiteY5" fmla="*/ 91127 h 213133"/>
              <a:gd name="connsiteX6" fmla="*/ 269914 w 301405"/>
              <a:gd name="connsiteY6" fmla="*/ 60982 h 213133"/>
              <a:gd name="connsiteX7" fmla="*/ 300059 w 301405"/>
              <a:gd name="connsiteY7" fmla="*/ 692 h 213133"/>
              <a:gd name="connsiteX8" fmla="*/ 238378 w 301405"/>
              <a:gd name="connsiteY8" fmla="*/ 19282 h 213133"/>
              <a:gd name="connsiteX0" fmla="*/ 30830 w 262837"/>
              <a:gd name="connsiteY0" fmla="*/ 144954 h 213398"/>
              <a:gd name="connsiteX1" fmla="*/ 234 w 262837"/>
              <a:gd name="connsiteY1" fmla="*/ 211707 h 213398"/>
              <a:gd name="connsiteX2" fmla="*/ 60524 w 262837"/>
              <a:gd name="connsiteY2" fmla="*/ 191611 h 213398"/>
              <a:gd name="connsiteX3" fmla="*/ 90669 w 262837"/>
              <a:gd name="connsiteY3" fmla="*/ 181562 h 213398"/>
              <a:gd name="connsiteX4" fmla="*/ 150959 w 262837"/>
              <a:gd name="connsiteY4" fmla="*/ 151417 h 213398"/>
              <a:gd name="connsiteX5" fmla="*/ 201201 w 262837"/>
              <a:gd name="connsiteY5" fmla="*/ 91127 h 213398"/>
              <a:gd name="connsiteX6" fmla="*/ 231346 w 262837"/>
              <a:gd name="connsiteY6" fmla="*/ 60982 h 213398"/>
              <a:gd name="connsiteX7" fmla="*/ 261491 w 262837"/>
              <a:gd name="connsiteY7" fmla="*/ 692 h 213398"/>
              <a:gd name="connsiteX8" fmla="*/ 199810 w 262837"/>
              <a:gd name="connsiteY8" fmla="*/ 19282 h 2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837" h="213398">
                <a:moveTo>
                  <a:pt x="30830" y="144954"/>
                </a:moveTo>
                <a:cubicBezTo>
                  <a:pt x="71023" y="141604"/>
                  <a:pt x="-4715" y="203931"/>
                  <a:pt x="234" y="211707"/>
                </a:cubicBezTo>
                <a:cubicBezTo>
                  <a:pt x="5183" y="219483"/>
                  <a:pt x="40427" y="198310"/>
                  <a:pt x="60524" y="191611"/>
                </a:cubicBezTo>
                <a:cubicBezTo>
                  <a:pt x="70572" y="188262"/>
                  <a:pt x="81856" y="187437"/>
                  <a:pt x="90669" y="181562"/>
                </a:cubicBezTo>
                <a:cubicBezTo>
                  <a:pt x="129627" y="155591"/>
                  <a:pt x="109357" y="165285"/>
                  <a:pt x="150959" y="151417"/>
                </a:cubicBezTo>
                <a:cubicBezTo>
                  <a:pt x="239028" y="63348"/>
                  <a:pt x="131253" y="175065"/>
                  <a:pt x="201201" y="91127"/>
                </a:cubicBezTo>
                <a:cubicBezTo>
                  <a:pt x="210298" y="80210"/>
                  <a:pt x="221298" y="71030"/>
                  <a:pt x="231346" y="60982"/>
                </a:cubicBezTo>
                <a:cubicBezTo>
                  <a:pt x="256605" y="-14789"/>
                  <a:pt x="266747" y="7642"/>
                  <a:pt x="261491" y="692"/>
                </a:cubicBezTo>
                <a:cubicBezTo>
                  <a:pt x="256235" y="-6258"/>
                  <a:pt x="177110" y="41982"/>
                  <a:pt x="199810" y="19282"/>
                </a:cubicBezTo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 20"/>
          <p:cNvSpPr/>
          <p:nvPr/>
        </p:nvSpPr>
        <p:spPr>
          <a:xfrm rot="20929166" flipH="1">
            <a:off x="8686449" y="1737158"/>
            <a:ext cx="509039" cy="453354"/>
          </a:xfrm>
          <a:custGeom>
            <a:avLst/>
            <a:gdLst>
              <a:gd name="connsiteX0" fmla="*/ 0 w 401934"/>
              <a:gd name="connsiteY0" fmla="*/ 261257 h 261257"/>
              <a:gd name="connsiteX1" fmla="*/ 120580 w 401934"/>
              <a:gd name="connsiteY1" fmla="*/ 251208 h 261257"/>
              <a:gd name="connsiteX2" fmla="*/ 180870 w 401934"/>
              <a:gd name="connsiteY2" fmla="*/ 231112 h 261257"/>
              <a:gd name="connsiteX3" fmla="*/ 211015 w 401934"/>
              <a:gd name="connsiteY3" fmla="*/ 221063 h 261257"/>
              <a:gd name="connsiteX4" fmla="*/ 271305 w 401934"/>
              <a:gd name="connsiteY4" fmla="*/ 190918 h 261257"/>
              <a:gd name="connsiteX5" fmla="*/ 321547 w 401934"/>
              <a:gd name="connsiteY5" fmla="*/ 130628 h 261257"/>
              <a:gd name="connsiteX6" fmla="*/ 351692 w 401934"/>
              <a:gd name="connsiteY6" fmla="*/ 100483 h 261257"/>
              <a:gd name="connsiteX7" fmla="*/ 381837 w 401934"/>
              <a:gd name="connsiteY7" fmla="*/ 40193 h 261257"/>
              <a:gd name="connsiteX8" fmla="*/ 401934 w 401934"/>
              <a:gd name="connsiteY8" fmla="*/ 0 h 261257"/>
              <a:gd name="connsiteX0" fmla="*/ 0 w 320156"/>
              <a:gd name="connsiteY0" fmla="*/ 189411 h 252634"/>
              <a:gd name="connsiteX1" fmla="*/ 38802 w 320156"/>
              <a:gd name="connsiteY1" fmla="*/ 251208 h 252634"/>
              <a:gd name="connsiteX2" fmla="*/ 99092 w 320156"/>
              <a:gd name="connsiteY2" fmla="*/ 231112 h 252634"/>
              <a:gd name="connsiteX3" fmla="*/ 129237 w 320156"/>
              <a:gd name="connsiteY3" fmla="*/ 221063 h 252634"/>
              <a:gd name="connsiteX4" fmla="*/ 189527 w 320156"/>
              <a:gd name="connsiteY4" fmla="*/ 190918 h 252634"/>
              <a:gd name="connsiteX5" fmla="*/ 239769 w 320156"/>
              <a:gd name="connsiteY5" fmla="*/ 130628 h 252634"/>
              <a:gd name="connsiteX6" fmla="*/ 269914 w 320156"/>
              <a:gd name="connsiteY6" fmla="*/ 100483 h 252634"/>
              <a:gd name="connsiteX7" fmla="*/ 300059 w 320156"/>
              <a:gd name="connsiteY7" fmla="*/ 40193 h 252634"/>
              <a:gd name="connsiteX8" fmla="*/ 320156 w 320156"/>
              <a:gd name="connsiteY8" fmla="*/ 0 h 252634"/>
              <a:gd name="connsiteX0" fmla="*/ 0 w 301405"/>
              <a:gd name="connsiteY0" fmla="*/ 149910 h 213133"/>
              <a:gd name="connsiteX1" fmla="*/ 38802 w 301405"/>
              <a:gd name="connsiteY1" fmla="*/ 211707 h 213133"/>
              <a:gd name="connsiteX2" fmla="*/ 99092 w 301405"/>
              <a:gd name="connsiteY2" fmla="*/ 191611 h 213133"/>
              <a:gd name="connsiteX3" fmla="*/ 129237 w 301405"/>
              <a:gd name="connsiteY3" fmla="*/ 181562 h 213133"/>
              <a:gd name="connsiteX4" fmla="*/ 189527 w 301405"/>
              <a:gd name="connsiteY4" fmla="*/ 151417 h 213133"/>
              <a:gd name="connsiteX5" fmla="*/ 239769 w 301405"/>
              <a:gd name="connsiteY5" fmla="*/ 91127 h 213133"/>
              <a:gd name="connsiteX6" fmla="*/ 269914 w 301405"/>
              <a:gd name="connsiteY6" fmla="*/ 60982 h 213133"/>
              <a:gd name="connsiteX7" fmla="*/ 300059 w 301405"/>
              <a:gd name="connsiteY7" fmla="*/ 692 h 213133"/>
              <a:gd name="connsiteX8" fmla="*/ 238378 w 301405"/>
              <a:gd name="connsiteY8" fmla="*/ 19282 h 213133"/>
              <a:gd name="connsiteX0" fmla="*/ 30830 w 262837"/>
              <a:gd name="connsiteY0" fmla="*/ 144954 h 213398"/>
              <a:gd name="connsiteX1" fmla="*/ 234 w 262837"/>
              <a:gd name="connsiteY1" fmla="*/ 211707 h 213398"/>
              <a:gd name="connsiteX2" fmla="*/ 60524 w 262837"/>
              <a:gd name="connsiteY2" fmla="*/ 191611 h 213398"/>
              <a:gd name="connsiteX3" fmla="*/ 90669 w 262837"/>
              <a:gd name="connsiteY3" fmla="*/ 181562 h 213398"/>
              <a:gd name="connsiteX4" fmla="*/ 150959 w 262837"/>
              <a:gd name="connsiteY4" fmla="*/ 151417 h 213398"/>
              <a:gd name="connsiteX5" fmla="*/ 201201 w 262837"/>
              <a:gd name="connsiteY5" fmla="*/ 91127 h 213398"/>
              <a:gd name="connsiteX6" fmla="*/ 231346 w 262837"/>
              <a:gd name="connsiteY6" fmla="*/ 60982 h 213398"/>
              <a:gd name="connsiteX7" fmla="*/ 261491 w 262837"/>
              <a:gd name="connsiteY7" fmla="*/ 692 h 213398"/>
              <a:gd name="connsiteX8" fmla="*/ 199810 w 262837"/>
              <a:gd name="connsiteY8" fmla="*/ 19282 h 213398"/>
              <a:gd name="connsiteX0" fmla="*/ 30830 w 285090"/>
              <a:gd name="connsiteY0" fmla="*/ 125672 h 194116"/>
              <a:gd name="connsiteX1" fmla="*/ 234 w 285090"/>
              <a:gd name="connsiteY1" fmla="*/ 192425 h 194116"/>
              <a:gd name="connsiteX2" fmla="*/ 60524 w 285090"/>
              <a:gd name="connsiteY2" fmla="*/ 172329 h 194116"/>
              <a:gd name="connsiteX3" fmla="*/ 90669 w 285090"/>
              <a:gd name="connsiteY3" fmla="*/ 162280 h 194116"/>
              <a:gd name="connsiteX4" fmla="*/ 150959 w 285090"/>
              <a:gd name="connsiteY4" fmla="*/ 132135 h 194116"/>
              <a:gd name="connsiteX5" fmla="*/ 201201 w 285090"/>
              <a:gd name="connsiteY5" fmla="*/ 71845 h 194116"/>
              <a:gd name="connsiteX6" fmla="*/ 231346 w 285090"/>
              <a:gd name="connsiteY6" fmla="*/ 41700 h 194116"/>
              <a:gd name="connsiteX7" fmla="*/ 284536 w 285090"/>
              <a:gd name="connsiteY7" fmla="*/ 26171 h 194116"/>
              <a:gd name="connsiteX8" fmla="*/ 199810 w 285090"/>
              <a:gd name="connsiteY8" fmla="*/ 0 h 19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090" h="194116">
                <a:moveTo>
                  <a:pt x="30830" y="125672"/>
                </a:moveTo>
                <a:cubicBezTo>
                  <a:pt x="71023" y="122322"/>
                  <a:pt x="-4715" y="184649"/>
                  <a:pt x="234" y="192425"/>
                </a:cubicBezTo>
                <a:cubicBezTo>
                  <a:pt x="5183" y="200201"/>
                  <a:pt x="40427" y="179028"/>
                  <a:pt x="60524" y="172329"/>
                </a:cubicBezTo>
                <a:cubicBezTo>
                  <a:pt x="70572" y="168980"/>
                  <a:pt x="81856" y="168155"/>
                  <a:pt x="90669" y="162280"/>
                </a:cubicBezTo>
                <a:cubicBezTo>
                  <a:pt x="129627" y="136309"/>
                  <a:pt x="109357" y="146003"/>
                  <a:pt x="150959" y="132135"/>
                </a:cubicBezTo>
                <a:cubicBezTo>
                  <a:pt x="239028" y="44066"/>
                  <a:pt x="131253" y="155783"/>
                  <a:pt x="201201" y="71845"/>
                </a:cubicBezTo>
                <a:cubicBezTo>
                  <a:pt x="210298" y="60928"/>
                  <a:pt x="221298" y="51748"/>
                  <a:pt x="231346" y="41700"/>
                </a:cubicBezTo>
                <a:cubicBezTo>
                  <a:pt x="256605" y="-34071"/>
                  <a:pt x="289792" y="33121"/>
                  <a:pt x="284536" y="26171"/>
                </a:cubicBezTo>
                <a:cubicBezTo>
                  <a:pt x="279280" y="19221"/>
                  <a:pt x="177110" y="22700"/>
                  <a:pt x="199810" y="0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242074" y="234838"/>
            <a:ext cx="4821702" cy="13255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實際表情辨識畫面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29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34" y="1440860"/>
            <a:ext cx="1205394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系統畫面</a:t>
            </a:r>
            <a:endParaRPr lang="zh-TW" altLang="en-US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28" y="309490"/>
            <a:ext cx="3017836" cy="536504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7" y="309490"/>
            <a:ext cx="3017836" cy="53650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26" y="309490"/>
            <a:ext cx="3027945" cy="538301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45461" y="58099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登入畫面</a:t>
            </a:r>
            <a:endParaRPr lang="zh-TW" altLang="en-US" sz="28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32110" y="580995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階段</a:t>
            </a:r>
            <a:r>
              <a:rPr lang="zh-TW" altLang="en-US" sz="28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性</a:t>
            </a:r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關卡</a:t>
            </a:r>
            <a:endParaRPr lang="zh-TW" altLang="en-US" sz="28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23813" y="58099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進行遊</a:t>
            </a:r>
            <a:r>
              <a:rPr lang="zh-TW" altLang="en-US" sz="28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戲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234687" y="5743042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7</a:t>
            </a:r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74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內容版面配置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940862"/>
              </p:ext>
            </p:extLst>
          </p:nvPr>
        </p:nvGraphicFramePr>
        <p:xfrm>
          <a:off x="1269521" y="154547"/>
          <a:ext cx="10514162" cy="66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081"/>
                <a:gridCol w="5257081"/>
              </a:tblGrid>
              <a:tr h="11292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使用者</a:t>
                      </a:r>
                      <a:endParaRPr lang="zh-TW" altLang="en-US" sz="40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 smtClean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管理部門</a:t>
                      </a:r>
                      <a:endParaRPr lang="zh-TW" altLang="en-US" sz="40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548022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圓角矩形 12"/>
          <p:cNvSpPr/>
          <p:nvPr/>
        </p:nvSpPr>
        <p:spPr>
          <a:xfrm>
            <a:off x="2311879" y="1722853"/>
            <a:ext cx="3001993" cy="492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開啟遊戲</a:t>
            </a:r>
            <a:endParaRPr lang="zh-TW" altLang="en-US" sz="28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657600" y="1006861"/>
            <a:ext cx="293298" cy="31917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812875" y="1213895"/>
            <a:ext cx="0" cy="5865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7617088" y="1529192"/>
            <a:ext cx="3177396" cy="5174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檢查是否輸入名稱</a:t>
            </a:r>
            <a:endParaRPr lang="zh-TW" altLang="en-US" sz="28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311879" y="2443360"/>
            <a:ext cx="3177396" cy="11481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印出</a:t>
            </a:r>
            <a: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“</a:t>
            </a:r>
            <a:r>
              <a:rPr lang="zh-TW" altLang="en-US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請輸入名稱</a:t>
            </a:r>
            <a: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”</a:t>
            </a:r>
            <a:b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zh-TW" altLang="en-US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提醒</a:t>
            </a:r>
            <a:endParaRPr lang="zh-TW" altLang="en-US" sz="24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307527" y="3849340"/>
            <a:ext cx="3177396" cy="10809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印出</a:t>
            </a:r>
            <a: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“</a:t>
            </a:r>
            <a:r>
              <a:rPr lang="zh-TW" altLang="en-US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該名稱已使用</a:t>
            </a:r>
            <a: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”</a:t>
            </a:r>
            <a:br>
              <a:rPr lang="en-US" altLang="zh-TW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</a:br>
            <a:r>
              <a:rPr lang="zh-TW" altLang="en-US" sz="24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提醒</a:t>
            </a:r>
            <a:endParaRPr lang="zh-TW" altLang="en-US" sz="24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8806813" y="2312780"/>
            <a:ext cx="973348" cy="47732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7628799" y="3080894"/>
            <a:ext cx="3177396" cy="4274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檢查是否重複</a:t>
            </a:r>
            <a:endParaRPr lang="zh-TW" altLang="en-US" sz="28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7645949" y="4389801"/>
            <a:ext cx="3177396" cy="4027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啟動遊戲</a:t>
            </a:r>
            <a:endParaRPr lang="zh-TW" altLang="en-US" sz="28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8825467" y="3678640"/>
            <a:ext cx="983412" cy="41047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120417" y="2182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否</a:t>
            </a: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5573467" y="2575879"/>
            <a:ext cx="3267217" cy="4976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578242" y="387197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否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628181" y="26049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是</a:t>
            </a:r>
            <a:endParaRPr lang="zh-TW" altLang="en-US" sz="20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cxnSp>
        <p:nvCxnSpPr>
          <p:cNvPr id="32" name="直線單箭頭接點 31"/>
          <p:cNvCxnSpPr>
            <a:stCxn id="20" idx="2"/>
          </p:cNvCxnSpPr>
          <p:nvPr/>
        </p:nvCxnSpPr>
        <p:spPr>
          <a:xfrm flipH="1">
            <a:off x="9288455" y="2790106"/>
            <a:ext cx="5032" cy="2602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815883" y="359939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是</a:t>
            </a:r>
            <a:endParaRPr lang="zh-TW" altLang="en-US" sz="24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5741696" y="3938954"/>
            <a:ext cx="3098988" cy="3818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9307109" y="4072757"/>
            <a:ext cx="14360" cy="3305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9302814" y="2008321"/>
            <a:ext cx="14359" cy="3305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3" idx="3"/>
            <a:endCxn id="17" idx="1"/>
          </p:cNvCxnSpPr>
          <p:nvPr/>
        </p:nvCxnSpPr>
        <p:spPr>
          <a:xfrm flipV="1">
            <a:off x="5313872" y="1787929"/>
            <a:ext cx="2303216" cy="1810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2745387" y="3502824"/>
            <a:ext cx="17252" cy="4351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2738198" y="2147668"/>
            <a:ext cx="14378" cy="4410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158881" y="114721"/>
            <a:ext cx="7591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活動圖</a:t>
            </a:r>
            <a:endParaRPr lang="zh-TW" altLang="en-US" sz="6600" dirty="0"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5484923" y="5499334"/>
            <a:ext cx="3825070" cy="119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/>
          <p:cNvSpPr/>
          <p:nvPr/>
        </p:nvSpPr>
        <p:spPr>
          <a:xfrm>
            <a:off x="9224954" y="6364779"/>
            <a:ext cx="394469" cy="4031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9294962" y="6430194"/>
            <a:ext cx="254452" cy="2769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1208121" y="6212388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8</a:t>
            </a:r>
            <a:r>
              <a:rPr lang="en-US" altLang="zh-TW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/8</a:t>
            </a:r>
            <a:endParaRPr lang="zh-TW" altLang="en-US" sz="4000" dirty="0">
              <a:latin typeface="Adobe Gothic Std B" panose="020B0800000000000000" pitchFamily="34" charset="-128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307527" y="5308364"/>
            <a:ext cx="3177396" cy="3819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開始闖關</a:t>
            </a:r>
            <a:endParaRPr lang="zh-TW" altLang="en-US" sz="28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 flipH="1">
            <a:off x="9312141" y="3508319"/>
            <a:ext cx="5032" cy="2602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 flipV="1">
            <a:off x="9317173" y="4792586"/>
            <a:ext cx="11311" cy="7459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3717417" y="5929663"/>
            <a:ext cx="4048558" cy="89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63"/>
          <p:cNvSpPr/>
          <p:nvPr/>
        </p:nvSpPr>
        <p:spPr>
          <a:xfrm>
            <a:off x="7815883" y="5736825"/>
            <a:ext cx="3177396" cy="3819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王漢宗特明體繁" panose="02020300000000000000" pitchFamily="18" charset="-120"/>
                <a:ea typeface="王漢宗特明體繁" panose="02020300000000000000" pitchFamily="18" charset="-120"/>
              </a:rPr>
              <a:t>統計分數排名</a:t>
            </a:r>
            <a:endParaRPr lang="zh-TW" altLang="en-US" sz="2800" dirty="0">
              <a:solidFill>
                <a:schemeClr val="tx1"/>
              </a:solidFill>
              <a:latin typeface="王漢宗特明體繁" panose="02020300000000000000" pitchFamily="18" charset="-120"/>
              <a:ea typeface="王漢宗特明體繁" panose="02020300000000000000" pitchFamily="18" charset="-120"/>
            </a:endParaRPr>
          </a:p>
        </p:txBody>
      </p:sp>
      <p:cxnSp>
        <p:nvCxnSpPr>
          <p:cNvPr id="65" name="直線接點 64"/>
          <p:cNvCxnSpPr/>
          <p:nvPr/>
        </p:nvCxnSpPr>
        <p:spPr>
          <a:xfrm flipV="1">
            <a:off x="3732963" y="5697741"/>
            <a:ext cx="437" cy="2659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64" idx="2"/>
          </p:cNvCxnSpPr>
          <p:nvPr/>
        </p:nvCxnSpPr>
        <p:spPr>
          <a:xfrm>
            <a:off x="9404581" y="6118765"/>
            <a:ext cx="17607" cy="3114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526</TotalTime>
  <Words>185</Words>
  <Application>Microsoft Office PowerPoint</Application>
  <PresentationFormat>寬螢幕</PresentationFormat>
  <Paragraphs>71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王漢宗特明體繁</vt:lpstr>
      <vt:lpstr>新細明體</vt:lpstr>
      <vt:lpstr>Arial</vt:lpstr>
      <vt:lpstr>Adobe 繁黑體 Std B</vt:lpstr>
      <vt:lpstr>Calibri Light</vt:lpstr>
      <vt:lpstr>標楷體</vt:lpstr>
      <vt:lpstr>Calibri</vt:lpstr>
      <vt:lpstr>Adobe Gothic Std B</vt:lpstr>
      <vt:lpstr>回顧</vt:lpstr>
      <vt:lpstr>Office 佈景主題</vt:lpstr>
      <vt:lpstr>表情辨識遊戲</vt:lpstr>
      <vt:lpstr>專題內容－動機</vt:lpstr>
      <vt:lpstr>專題內容－需求</vt:lpstr>
      <vt:lpstr>專題內容－事件表</vt:lpstr>
      <vt:lpstr>PowerPoint 簡報</vt:lpstr>
      <vt:lpstr>PowerPoint 簡報</vt:lpstr>
      <vt:lpstr>實際表情辨識畫面</vt:lpstr>
      <vt:lpstr>系統畫面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表情辨識遊戲</dc:title>
  <dc:creator>user</dc:creator>
  <cp:lastModifiedBy>user</cp:lastModifiedBy>
  <cp:revision>33</cp:revision>
  <dcterms:created xsi:type="dcterms:W3CDTF">2018-10-24T12:28:06Z</dcterms:created>
  <dcterms:modified xsi:type="dcterms:W3CDTF">2018-12-18T14:46:41Z</dcterms:modified>
</cp:coreProperties>
</file>